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220A5D-3E50-458E-891D-619C545AE095}">
  <a:tblStyle styleId="{56220A5D-3E50-458E-891D-619C545AE09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C65668F-884B-4383-9812-1B7FEEAB594F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7260b5147_2_4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77260b5147_2_49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7ba4ca41f_5_3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77ba4ca41f_5_31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8d81270ef_3_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78d81270ef_3_0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8d81270ef_3_8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78d81270ef_3_80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8d81270ef_1_2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78d81270ef_1_25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8d81270ef_1_3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78d81270ef_1_31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8d81270ef_1_3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78d81270ef_1_37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8d81270ef_1_1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78d81270ef_1_19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8d81270ef_1_6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78d81270ef_1_60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8d81270ef_1_8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78d81270ef_1_82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8d81270ef_1_8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78d81270ef_1_89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7ba4ca41f_0_4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77ba4ca41f_0_49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8d81270ef_1_10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78d81270ef_1_105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78d81270ef_3_9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78d81270ef_3_92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78d81270ef_4_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78d81270ef_4_5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8d81270ef_4_2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78d81270ef_4_21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8d81270ef_4_3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78d81270ef_4_32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78d81270ef_4_5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78d81270ef_4_50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8d81270ef_4_9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78d81270ef_4_93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8d81270ef_4_11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78d81270ef_4_110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8d81270ef_4_12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78d81270ef_4_127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78d81270ef_4_6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78d81270ef_4_64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7ba4ca41f_0_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77ba4ca41f_0_1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78d81270ef_4_7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78d81270ef_4_78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8d81270ef_4_16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78d81270ef_4_161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8d81270ef_4_14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78d81270ef_4_142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7ba4ca41f_0_8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77ba4ca41f_0_82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7ba4ca41f_0_6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77ba4ca41f_0_61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7ba4ca41f_3_38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77ba4ca41f_3_38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7ba4ca41f_3_91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77ba4ca41f_3_91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7ba4ca41f_5_0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77ba4ca41f_5_0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7ba4ca41f_5_1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77ba4ca41f_5_15:notes"/>
          <p:cNvSpPr/>
          <p:nvPr>
            <p:ph idx="2" type="sldImg"/>
          </p:nvPr>
        </p:nvSpPr>
        <p:spPr>
          <a:xfrm>
            <a:off x="417009" y="1143186"/>
            <a:ext cx="602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화면UX/UI_표개체">
  <p:cSld name="화면UX/UI_표개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Google Shape;51;p13"/>
          <p:cNvGraphicFramePr/>
          <p:nvPr/>
        </p:nvGraphicFramePr>
        <p:xfrm>
          <a:off x="1" y="16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{56220A5D-3E50-458E-891D-619C545AE095}</a:tableStyleId>
              </a:tblPr>
              <a:tblGrid>
                <a:gridCol w="428225"/>
                <a:gridCol w="2527775"/>
                <a:gridCol w="725600"/>
                <a:gridCol w="1855675"/>
                <a:gridCol w="553125"/>
                <a:gridCol w="921900"/>
              </a:tblGrid>
              <a:tr h="229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Title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0" lang="ko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Screen ID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Path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18981" y="1667"/>
            <a:ext cx="2535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675938" y="1667"/>
            <a:ext cx="1867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418981" y="226576"/>
            <a:ext cx="5124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6093386" y="1668"/>
            <a:ext cx="918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5" type="body"/>
          </p:nvPr>
        </p:nvSpPr>
        <p:spPr>
          <a:xfrm>
            <a:off x="6093386" y="226576"/>
            <a:ext cx="918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7" name="Google Shape;57;p13"/>
          <p:cNvSpPr txBox="1"/>
          <p:nvPr/>
        </p:nvSpPr>
        <p:spPr>
          <a:xfrm>
            <a:off x="8766810" y="4869180"/>
            <a:ext cx="46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7012304" y="451485"/>
            <a:ext cx="5700" cy="4694700"/>
          </a:xfrm>
          <a:prstGeom prst="straightConnector1">
            <a:avLst/>
          </a:prstGeom>
          <a:noFill/>
          <a:ln cap="flat" cmpd="sng" w="119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59" name="Google Shape;59;p13"/>
          <p:cNvGraphicFramePr/>
          <p:nvPr/>
        </p:nvGraphicFramePr>
        <p:xfrm>
          <a:off x="7012304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{8C65668F-884B-4383-9812-1B7FEEAB594F}</a:tableStyleId>
              </a:tblPr>
              <a:tblGrid>
                <a:gridCol w="2127875"/>
              </a:tblGrid>
              <a:tr h="22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60" name="Google Shape;60;p13"/>
          <p:cNvSpPr/>
          <p:nvPr>
            <p:ph idx="6" type="tbl"/>
          </p:nvPr>
        </p:nvSpPr>
        <p:spPr>
          <a:xfrm>
            <a:off x="7018021" y="226575"/>
            <a:ext cx="2126100" cy="4642800"/>
          </a:xfrm>
          <a:prstGeom prst="rect">
            <a:avLst/>
          </a:prstGeom>
          <a:noFill/>
          <a:ln cap="flat" cmpd="sng" w="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68.png"/><Relationship Id="rId5" Type="http://schemas.openxmlformats.org/officeDocument/2006/relationships/image" Target="../media/image59.png"/><Relationship Id="rId6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Relationship Id="rId4" Type="http://schemas.openxmlformats.org/officeDocument/2006/relationships/image" Target="../media/image7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6" Type="http://schemas.openxmlformats.org/officeDocument/2006/relationships/image" Target="../media/image8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Relationship Id="rId5" Type="http://schemas.openxmlformats.org/officeDocument/2006/relationships/image" Target="../media/image7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4.png"/><Relationship Id="rId4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211669" y="1464019"/>
            <a:ext cx="6544200" cy="35562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사진</a:t>
            </a:r>
            <a:endParaRPr sz="11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18981" y="1667"/>
            <a:ext cx="2535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-246062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기능설명 - 구매페이지 </a:t>
            </a:r>
            <a:endParaRPr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3675938" y="1667"/>
            <a:ext cx="1867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3" type="body"/>
          </p:nvPr>
        </p:nvSpPr>
        <p:spPr>
          <a:xfrm>
            <a:off x="418981" y="226576"/>
            <a:ext cx="5124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graphicFrame>
        <p:nvGraphicFramePr>
          <p:cNvPr id="69" name="Google Shape;69;p14"/>
          <p:cNvGraphicFramePr/>
          <p:nvPr/>
        </p:nvGraphicFramePr>
        <p:xfrm>
          <a:off x="7008724" y="22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{56220A5D-3E50-458E-891D-619C545AE095}</a:tableStyleId>
              </a:tblPr>
              <a:tblGrid>
                <a:gridCol w="257650"/>
                <a:gridCol w="1868825"/>
              </a:tblGrid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상품의 상세페이지 배경(가로폭의60%정도)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메인사진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상품의 다른 사진선택 요소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상세페이지 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제품구매 페이지 배경 (1번과6번 가로합이 80~90%로 진행)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구매박스배경 (가로폭의 30%정도)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상세페이지 스크롤을 내려도 구매박스는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위치설정을</a:t>
                      </a:r>
                      <a:b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fixid 설정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상품명 입력 텍스트란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가격 입력 텍스트란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옵션 입력 텍스트란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장바구니 클릭시 장바구니리스트에 입력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구매하기 클릭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9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관련 화면 ID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hMerge="1"/>
              </a:tr>
              <a:tr h="2259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70" name="Google Shape;70;p14"/>
          <p:cNvSpPr/>
          <p:nvPr/>
        </p:nvSpPr>
        <p:spPr>
          <a:xfrm>
            <a:off x="2052773" y="1533929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100"/>
          </a:p>
        </p:txBody>
      </p:sp>
      <p:sp>
        <p:nvSpPr>
          <p:cNvPr id="71" name="Google Shape;71;p14"/>
          <p:cNvSpPr txBox="1"/>
          <p:nvPr/>
        </p:nvSpPr>
        <p:spPr>
          <a:xfrm>
            <a:off x="119774" y="598725"/>
            <a:ext cx="3413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250" lIns="54500" spcFirstLastPara="1" rIns="54500" wrap="square" tIns="27250">
            <a:spAutoFit/>
          </a:bodyPr>
          <a:lstStyle/>
          <a:p>
            <a:pPr indent="-2603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b="1"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기능설명 - 구매페이지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177350" y="1020020"/>
            <a:ext cx="2169600" cy="32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7250" lIns="54500" spcFirstLastPara="1" rIns="54500" wrap="square" tIns="2725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500"/>
              <a:buNone/>
            </a:pPr>
            <a:r>
              <a:rPr b="1" lang="ko" sz="700"/>
              <a:t>헬팡팡</a:t>
            </a:r>
            <a:endParaRPr b="1" sz="700"/>
          </a:p>
        </p:txBody>
      </p:sp>
      <p:sp>
        <p:nvSpPr>
          <p:cNvPr id="73" name="Google Shape;73;p14"/>
          <p:cNvSpPr txBox="1"/>
          <p:nvPr/>
        </p:nvSpPr>
        <p:spPr>
          <a:xfrm>
            <a:off x="119766" y="1009059"/>
            <a:ext cx="225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HealthyWealthy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6094672" y="231197"/>
            <a:ext cx="7380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rPr lang="ko"/>
              <a:t>25.08.22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144282" y="2062137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3448406" y="1031869"/>
            <a:ext cx="3307500" cy="3252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7" name="Google Shape;77;p14"/>
          <p:cNvSpPr txBox="1"/>
          <p:nvPr/>
        </p:nvSpPr>
        <p:spPr>
          <a:xfrm>
            <a:off x="4679363" y="1081931"/>
            <a:ext cx="2897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헤더메뉴바</a:t>
            </a:r>
            <a:endParaRPr sz="1100"/>
          </a:p>
        </p:txBody>
      </p:sp>
      <p:sp>
        <p:nvSpPr>
          <p:cNvPr id="78" name="Google Shape;78;p14"/>
          <p:cNvSpPr/>
          <p:nvPr/>
        </p:nvSpPr>
        <p:spPr>
          <a:xfrm>
            <a:off x="588700" y="1504325"/>
            <a:ext cx="3869400" cy="35253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4526613" y="1552075"/>
            <a:ext cx="1867500" cy="338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612615" y="4422817"/>
            <a:ext cx="826800" cy="325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장바구니</a:t>
            </a:r>
            <a:endParaRPr sz="1200"/>
          </a:p>
        </p:txBody>
      </p:sp>
      <p:sp>
        <p:nvSpPr>
          <p:cNvPr id="81" name="Google Shape;81;p14"/>
          <p:cNvSpPr/>
          <p:nvPr/>
        </p:nvSpPr>
        <p:spPr>
          <a:xfrm>
            <a:off x="5478640" y="4422817"/>
            <a:ext cx="826800" cy="325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구매하기</a:t>
            </a:r>
            <a:endParaRPr sz="1200"/>
          </a:p>
        </p:txBody>
      </p:sp>
      <p:sp>
        <p:nvSpPr>
          <p:cNvPr id="82" name="Google Shape;82;p14"/>
          <p:cNvSpPr/>
          <p:nvPr/>
        </p:nvSpPr>
        <p:spPr>
          <a:xfrm>
            <a:off x="4698588" y="1836500"/>
            <a:ext cx="1527900" cy="2514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상품명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4696413" y="2157825"/>
            <a:ext cx="1527900" cy="2514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가격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698588" y="2479150"/>
            <a:ext cx="1527900" cy="2514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옵션</a:t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842631" y="1724088"/>
            <a:ext cx="3307500" cy="183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상품의 다양한 사진</a:t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6224323" y="1677350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100"/>
          </a:p>
        </p:txBody>
      </p:sp>
      <p:sp>
        <p:nvSpPr>
          <p:cNvPr id="87" name="Google Shape;87;p14"/>
          <p:cNvSpPr/>
          <p:nvPr/>
        </p:nvSpPr>
        <p:spPr>
          <a:xfrm>
            <a:off x="841231" y="3746650"/>
            <a:ext cx="496200" cy="4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사진</a:t>
            </a:r>
            <a:endParaRPr sz="1000"/>
          </a:p>
        </p:txBody>
      </p:sp>
      <p:sp>
        <p:nvSpPr>
          <p:cNvPr id="88" name="Google Shape;88;p14"/>
          <p:cNvSpPr/>
          <p:nvPr/>
        </p:nvSpPr>
        <p:spPr>
          <a:xfrm>
            <a:off x="1403756" y="3746650"/>
            <a:ext cx="496200" cy="4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사진</a:t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1966281" y="3746650"/>
            <a:ext cx="496200" cy="4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사진</a:t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2528806" y="3746650"/>
            <a:ext cx="496200" cy="4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사진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3091331" y="3746650"/>
            <a:ext cx="496200" cy="4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사진</a:t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3653856" y="3746650"/>
            <a:ext cx="496200" cy="4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사진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42625" y="4335375"/>
            <a:ext cx="3307500" cy="6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상세 페이지</a:t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6703673" y="1357075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100"/>
          </a:p>
        </p:txBody>
      </p:sp>
      <p:sp>
        <p:nvSpPr>
          <p:cNvPr id="95" name="Google Shape;95;p14"/>
          <p:cNvSpPr/>
          <p:nvPr/>
        </p:nvSpPr>
        <p:spPr>
          <a:xfrm>
            <a:off x="5206326" y="4262625"/>
            <a:ext cx="233100" cy="160200"/>
          </a:xfrm>
          <a:prstGeom prst="roundRect">
            <a:avLst>
              <a:gd fmla="val 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sz="1100"/>
          </a:p>
        </p:txBody>
      </p:sp>
      <p:sp>
        <p:nvSpPr>
          <p:cNvPr id="96" name="Google Shape;96;p14"/>
          <p:cNvSpPr/>
          <p:nvPr/>
        </p:nvSpPr>
        <p:spPr>
          <a:xfrm>
            <a:off x="6224323" y="1997625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100"/>
          </a:p>
        </p:txBody>
      </p:sp>
      <p:sp>
        <p:nvSpPr>
          <p:cNvPr id="97" name="Google Shape;97;p14"/>
          <p:cNvSpPr/>
          <p:nvPr/>
        </p:nvSpPr>
        <p:spPr>
          <a:xfrm>
            <a:off x="6224323" y="2360462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100"/>
          </a:p>
        </p:txBody>
      </p:sp>
      <p:sp>
        <p:nvSpPr>
          <p:cNvPr id="98" name="Google Shape;98;p14"/>
          <p:cNvSpPr/>
          <p:nvPr/>
        </p:nvSpPr>
        <p:spPr>
          <a:xfrm>
            <a:off x="4124773" y="4171875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100"/>
          </a:p>
        </p:txBody>
      </p:sp>
      <p:sp>
        <p:nvSpPr>
          <p:cNvPr id="99" name="Google Shape;99;p14"/>
          <p:cNvSpPr/>
          <p:nvPr/>
        </p:nvSpPr>
        <p:spPr>
          <a:xfrm>
            <a:off x="4021123" y="3586450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100"/>
          </a:p>
        </p:txBody>
      </p:sp>
      <p:sp>
        <p:nvSpPr>
          <p:cNvPr id="100" name="Google Shape;100;p14"/>
          <p:cNvSpPr/>
          <p:nvPr/>
        </p:nvSpPr>
        <p:spPr>
          <a:xfrm>
            <a:off x="4021123" y="1686325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100"/>
          </a:p>
        </p:txBody>
      </p:sp>
      <p:sp>
        <p:nvSpPr>
          <p:cNvPr id="101" name="Google Shape;101;p14"/>
          <p:cNvSpPr/>
          <p:nvPr/>
        </p:nvSpPr>
        <p:spPr>
          <a:xfrm>
            <a:off x="4253773" y="1464025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100"/>
          </a:p>
        </p:txBody>
      </p:sp>
      <p:sp>
        <p:nvSpPr>
          <p:cNvPr id="102" name="Google Shape;102;p14"/>
          <p:cNvSpPr/>
          <p:nvPr/>
        </p:nvSpPr>
        <p:spPr>
          <a:xfrm>
            <a:off x="6305448" y="1464025"/>
            <a:ext cx="1290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100"/>
          </a:p>
        </p:txBody>
      </p:sp>
      <p:sp>
        <p:nvSpPr>
          <p:cNvPr id="103" name="Google Shape;103;p14"/>
          <p:cNvSpPr/>
          <p:nvPr/>
        </p:nvSpPr>
        <p:spPr>
          <a:xfrm>
            <a:off x="6094676" y="4262625"/>
            <a:ext cx="233100" cy="160200"/>
          </a:xfrm>
          <a:prstGeom prst="roundRect">
            <a:avLst>
              <a:gd fmla="val 11136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27000" spcFirstLastPara="1" rIns="270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“recommendations-section active”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47199" y="614600"/>
            <a:ext cx="2199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00" lIns="80800" spcFirstLastPara="1" rIns="80800" wrap="square" tIns="8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90">
                <a:solidFill>
                  <a:schemeClr val="lt1"/>
                </a:solidFill>
              </a:rPr>
              <a:t>HTML</a:t>
            </a:r>
            <a:endParaRPr sz="159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0">
              <a:solidFill>
                <a:schemeClr val="lt1"/>
              </a:solidFill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94" y="497800"/>
            <a:ext cx="2598031" cy="414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25" y="1063301"/>
            <a:ext cx="5796176" cy="10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47194" y="2067272"/>
            <a:ext cx="2489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90272"/>
            <a:ext cx="4441017" cy="250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4" y="3889569"/>
            <a:ext cx="4441025" cy="110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“Chatbot”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725" y="0"/>
            <a:ext cx="4071275" cy="34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8816925" y="2877400"/>
            <a:ext cx="327000" cy="497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275" y="3596900"/>
            <a:ext cx="3972550" cy="1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675" y="2449959"/>
            <a:ext cx="3972550" cy="248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4850" y="819425"/>
            <a:ext cx="2570600" cy="1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00" y="753275"/>
            <a:ext cx="2340375" cy="16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2387550" y="347150"/>
            <a:ext cx="995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CSS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3501350" y="3302575"/>
            <a:ext cx="151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JS&amp;HTML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“Chatbot-Box”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25" y="690800"/>
            <a:ext cx="2608907" cy="414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351" y="118100"/>
            <a:ext cx="5550651" cy="297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357" y="3162776"/>
            <a:ext cx="2067307" cy="174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5989" y="3162776"/>
            <a:ext cx="3485918" cy="17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7334025" y="2939625"/>
            <a:ext cx="1119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4171200" y="3530725"/>
            <a:ext cx="674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“Chatbot-quick-btn”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4" y="843200"/>
            <a:ext cx="2479143" cy="414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750" y="843200"/>
            <a:ext cx="61517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1012" y="2372500"/>
            <a:ext cx="5850076" cy="25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5415600" y="3406275"/>
            <a:ext cx="1721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6141475" y="751575"/>
            <a:ext cx="1368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HTML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“Chatbot-React”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200"/>
            <a:ext cx="3494990" cy="41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790" y="843200"/>
            <a:ext cx="5100993" cy="41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000" y="4069735"/>
            <a:ext cx="3494999" cy="107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6825900" y="1487850"/>
            <a:ext cx="1835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“Visitor-Counter”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" y="1859425"/>
            <a:ext cx="6648450" cy="1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0" y="690800"/>
            <a:ext cx="47434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61823"/>
            <a:ext cx="9144001" cy="15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5100" y="118100"/>
            <a:ext cx="2290350" cy="32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3248275" y="3240375"/>
            <a:ext cx="2571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8163625" y="430100"/>
            <a:ext cx="726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“Login-Header”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75" y="690800"/>
            <a:ext cx="20383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450" y="452675"/>
            <a:ext cx="66632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875" y="2010300"/>
            <a:ext cx="511492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>
            <a:off x="6618500" y="564925"/>
            <a:ext cx="147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6774050" y="2618175"/>
            <a:ext cx="13170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“Login-Box”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75" y="615075"/>
            <a:ext cx="2290917" cy="41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51" y="615075"/>
            <a:ext cx="6065674" cy="41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5768175" y="751575"/>
            <a:ext cx="272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HTML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“Login-Box”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75" y="615075"/>
            <a:ext cx="2290917" cy="41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342" y="690800"/>
            <a:ext cx="3811584" cy="41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075" y="690800"/>
            <a:ext cx="2442275" cy="40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/>
          <p:nvPr/>
        </p:nvSpPr>
        <p:spPr>
          <a:xfrm>
            <a:off x="7614025" y="1052300"/>
            <a:ext cx="10680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4948950" y="1757450"/>
            <a:ext cx="985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“Sign up”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9" y="690800"/>
            <a:ext cx="1666650" cy="42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949" y="729850"/>
            <a:ext cx="4535639" cy="41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363" y="1672775"/>
            <a:ext cx="2115612" cy="20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4337100" y="761950"/>
            <a:ext cx="1666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7396250" y="1073050"/>
            <a:ext cx="117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418981" y="1667"/>
            <a:ext cx="2535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-246062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코드설명  - 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사이드바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3675938" y="1667"/>
            <a:ext cx="1867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18981" y="226576"/>
            <a:ext cx="5124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19774" y="598725"/>
            <a:ext cx="3413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250" lIns="54500" spcFirstLastPara="1" rIns="54500" wrap="square" tIns="27250">
            <a:spAutoFit/>
          </a:bodyPr>
          <a:lstStyle/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lgun Gothic"/>
              <a:buChar char="-"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코드설명  - </a:t>
            </a: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사이드바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5"/>
          <p:cNvSpPr txBox="1"/>
          <p:nvPr>
            <p:ph idx="2" type="body"/>
          </p:nvPr>
        </p:nvSpPr>
        <p:spPr>
          <a:xfrm>
            <a:off x="6094672" y="231197"/>
            <a:ext cx="7380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rPr lang="ko"/>
              <a:t>25.08.22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2389125" y="1031775"/>
            <a:ext cx="23775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.sidebar-menu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block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1.25rem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#2c3e50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0.4s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cubic-bezier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0.23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0.32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1.05rem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letter-spacing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-0.01em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.sidebar-menu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a:hover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0.08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#667eea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4861675" y="1162575"/>
            <a:ext cx="42822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"sidebar-menu"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data-category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"products-all"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전체 상품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data-category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"products-featured"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추천 상품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data-category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"products-massager"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마사지기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"#"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data-category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"products-supplement"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건강보조식품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ko" sz="8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1202850"/>
            <a:ext cx="1882275" cy="30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“Sign up”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9" y="690800"/>
            <a:ext cx="1666650" cy="42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/>
        </p:nvSpPr>
        <p:spPr>
          <a:xfrm>
            <a:off x="4337100" y="761950"/>
            <a:ext cx="1666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00" y="118100"/>
            <a:ext cx="3961124" cy="155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50" y="1787900"/>
            <a:ext cx="3961124" cy="31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4254150" y="2130775"/>
            <a:ext cx="14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JS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225" y="170850"/>
            <a:ext cx="2829375" cy="46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관리자</a:t>
            </a:r>
            <a:r>
              <a:rPr lang="ko" sz="2000">
                <a:solidFill>
                  <a:schemeClr val="lt1"/>
                </a:solidFill>
              </a:rPr>
              <a:t> - “sidebar-header”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142875" y="1974331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HTML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4476325" y="312100"/>
            <a:ext cx="29427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75" lIns="108075" spcFirstLastPara="1" rIns="108075" wrap="square" tIns="10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27">
                <a:solidFill>
                  <a:schemeClr val="lt1"/>
                </a:solidFill>
              </a:rPr>
              <a:t>CSS</a:t>
            </a:r>
            <a:endParaRPr sz="212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lt1"/>
              </a:solidFill>
            </a:endParaRPr>
          </a:p>
        </p:txBody>
      </p:sp>
      <p:pic>
        <p:nvPicPr>
          <p:cNvPr id="322" name="Google Shape;322;p34"/>
          <p:cNvPicPr preferRelativeResize="0"/>
          <p:nvPr/>
        </p:nvPicPr>
        <p:blipFill rotWithShape="1">
          <a:blip r:embed="rId3">
            <a:alphaModFix/>
          </a:blip>
          <a:srcRect b="0" l="0" r="0" t="10225"/>
          <a:stretch/>
        </p:blipFill>
        <p:spPr>
          <a:xfrm>
            <a:off x="142876" y="921300"/>
            <a:ext cx="2957757" cy="98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91" y="2381337"/>
            <a:ext cx="4321926" cy="9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590" y="2320742"/>
            <a:ext cx="4096123" cy="111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4590" y="3569347"/>
            <a:ext cx="2704392" cy="12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4575" y="921309"/>
            <a:ext cx="4204600" cy="126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관리자 - “sidebar-nav”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2404388" y="556769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HTML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2366300" y="2655900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75" lIns="108075" spcFirstLastPara="1" rIns="108075" wrap="square" tIns="10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27">
                <a:solidFill>
                  <a:schemeClr val="lt1"/>
                </a:solidFill>
              </a:rPr>
              <a:t>CSS</a:t>
            </a:r>
            <a:endParaRPr sz="212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lt1"/>
              </a:solidFill>
            </a:endParaRPr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 b="0" l="0" r="27452" t="0"/>
          <a:stretch/>
        </p:blipFill>
        <p:spPr>
          <a:xfrm>
            <a:off x="132925" y="765263"/>
            <a:ext cx="2076206" cy="42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726" y="995600"/>
            <a:ext cx="5734726" cy="16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300" y="3300625"/>
            <a:ext cx="2939125" cy="12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2600" y="3591575"/>
            <a:ext cx="3181350" cy="9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관리자 - “sidebar-nav”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3694438" y="71694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JS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3">
            <a:alphaModFix/>
          </a:blip>
          <a:srcRect b="0" l="0" r="27452" t="0"/>
          <a:stretch/>
        </p:blipFill>
        <p:spPr>
          <a:xfrm>
            <a:off x="580600" y="631913"/>
            <a:ext cx="2076206" cy="42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 rotWithShape="1">
          <a:blip r:embed="rId4">
            <a:alphaModFix/>
          </a:blip>
          <a:srcRect b="8684" l="0" r="1205" t="0"/>
          <a:stretch/>
        </p:blipFill>
        <p:spPr>
          <a:xfrm>
            <a:off x="3865900" y="503200"/>
            <a:ext cx="5049498" cy="45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관리자 - “content-header”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3694438" y="71694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515550"/>
            <a:ext cx="7848601" cy="8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/>
        </p:nvSpPr>
        <p:spPr>
          <a:xfrm>
            <a:off x="0" y="1317106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HTML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" y="1782838"/>
            <a:ext cx="4635050" cy="13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075" y="3282813"/>
            <a:ext cx="4502739" cy="172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000" y="2854200"/>
            <a:ext cx="3001650" cy="2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7"/>
          <p:cNvSpPr txBox="1"/>
          <p:nvPr/>
        </p:nvSpPr>
        <p:spPr>
          <a:xfrm>
            <a:off x="8305800" y="2460106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CSS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/>
        </p:nvSpPr>
        <p:spPr>
          <a:xfrm>
            <a:off x="3694438" y="71694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JS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300" y="917663"/>
            <a:ext cx="6174826" cy="414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" y="71700"/>
            <a:ext cx="6010274" cy="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 txBox="1"/>
          <p:nvPr/>
        </p:nvSpPr>
        <p:spPr>
          <a:xfrm>
            <a:off x="1789438" y="757494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JS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/>
          <p:nvPr/>
        </p:nvSpPr>
        <p:spPr>
          <a:xfrm>
            <a:off x="47763" y="136001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대시보드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4620888" y="842506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HTML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104788" y="2314569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CSS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670" y="1247763"/>
            <a:ext cx="4135276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25" y="2806450"/>
            <a:ext cx="4314825" cy="16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899" y="3605889"/>
            <a:ext cx="4314824" cy="85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825" y="629450"/>
            <a:ext cx="4431827" cy="165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/>
        </p:nvSpPr>
        <p:spPr>
          <a:xfrm>
            <a:off x="47763" y="136001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대시보드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51613" l="0" r="51212" t="0"/>
          <a:stretch/>
        </p:blipFill>
        <p:spPr>
          <a:xfrm>
            <a:off x="152400" y="638975"/>
            <a:ext cx="3759674" cy="13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67124"/>
            <a:ext cx="8839198" cy="141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525" y="1729799"/>
            <a:ext cx="4525875" cy="16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 txBox="1"/>
          <p:nvPr/>
        </p:nvSpPr>
        <p:spPr>
          <a:xfrm>
            <a:off x="4314963" y="1355201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HTML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123963" y="3260201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JS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/>
        </p:nvSpPr>
        <p:spPr>
          <a:xfrm>
            <a:off x="47763" y="136001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대시보드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550" y="194800"/>
            <a:ext cx="3853726" cy="19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9" y="2228850"/>
            <a:ext cx="4456276" cy="272011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1"/>
          <p:cNvSpPr txBox="1"/>
          <p:nvPr/>
        </p:nvSpPr>
        <p:spPr>
          <a:xfrm>
            <a:off x="47763" y="1812401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HTML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  <p:pic>
        <p:nvPicPr>
          <p:cNvPr id="395" name="Google Shape;39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676" y="1857825"/>
            <a:ext cx="4001924" cy="309114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/>
          <p:cNvSpPr txBox="1"/>
          <p:nvPr/>
        </p:nvSpPr>
        <p:spPr>
          <a:xfrm>
            <a:off x="4848363" y="1507601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JS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986" y="617907"/>
            <a:ext cx="3838050" cy="436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54" y="878631"/>
            <a:ext cx="4021593" cy="16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2"/>
          <p:cNvSpPr txBox="1"/>
          <p:nvPr/>
        </p:nvSpPr>
        <p:spPr>
          <a:xfrm>
            <a:off x="504963" y="469376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HTML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  <p:pic>
        <p:nvPicPr>
          <p:cNvPr id="404" name="Google Shape;40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30" y="2823354"/>
            <a:ext cx="1927996" cy="131414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2"/>
          <p:cNvSpPr txBox="1"/>
          <p:nvPr/>
        </p:nvSpPr>
        <p:spPr>
          <a:xfrm>
            <a:off x="504963" y="2459002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CSS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  <p:pic>
        <p:nvPicPr>
          <p:cNvPr id="406" name="Google Shape;40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330" y="4188957"/>
            <a:ext cx="3567606" cy="89739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 txBox="1"/>
          <p:nvPr/>
        </p:nvSpPr>
        <p:spPr>
          <a:xfrm>
            <a:off x="47763" y="88376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상품관리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-171750" y="4996725"/>
            <a:ext cx="6948600" cy="919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418981" y="1667"/>
            <a:ext cx="2535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-246062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코드설명  - 전체상품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3675938" y="1667"/>
            <a:ext cx="1867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idx="3" type="body"/>
          </p:nvPr>
        </p:nvSpPr>
        <p:spPr>
          <a:xfrm>
            <a:off x="418981" y="226576"/>
            <a:ext cx="5124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19774" y="598725"/>
            <a:ext cx="3413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250" lIns="54500" spcFirstLastPara="1" rIns="54500" wrap="square" tIns="27250">
            <a:spAutoFit/>
          </a:bodyPr>
          <a:lstStyle/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lgun Gothic"/>
              <a:buChar char="-"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코드설명  - 전체상품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6"/>
          <p:cNvSpPr txBox="1"/>
          <p:nvPr>
            <p:ph idx="2" type="body"/>
          </p:nvPr>
        </p:nvSpPr>
        <p:spPr>
          <a:xfrm>
            <a:off x="6094672" y="231197"/>
            <a:ext cx="7380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rPr lang="ko"/>
              <a:t>25.08.22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2679750" y="458300"/>
            <a:ext cx="2472600" cy="11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.detail-panel-card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16px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1.25rem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0.3s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ease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#e8eaf6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JavaScript: createDetailCard() 함수에서 동적 생성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.detail-panel-card:hover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-8px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호버 시 위로 이동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40px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0.18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.detail-panel-card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220px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object-fit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cover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#f1f3f5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margin-bottom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.detail-panel-info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h4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1.15rem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600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margin-bottom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0.5rem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.detail-panel-info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.meta-info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0.9rem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#777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margin-bottom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0.75rem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.detail-panel-info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.description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#555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line-height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1.6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.detail-panel-info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.price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1.1rem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700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#667eea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.detail-panel-info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.link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block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0.7rem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linear-gradient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135deg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#667eea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#764ba2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600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0.3s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ease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.detail-panel-info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.link:hover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-2px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호버 시 위로 이동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5222750" y="827900"/>
            <a:ext cx="39810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&lt;!-- ===== 상세 패널 (사이드바 메뉴 클릭 시 나타남) ===== --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&lt;!-- JavaScript: openDetailPanel() 함수에서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.active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클래스 추가하여 표시 --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class="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detail-panel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id="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detail-panel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class="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detail-panel-header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&lt;!-- JavaScript: 클릭 시 패널 닫기 --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class="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detail-panel-back-btn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id="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detail-panel-back-btn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←&lt;/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&lt;!-- JavaScript: 선택한 카테고리명으로 동적 변경 --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id="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detail-panel-title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상세 목록&lt;/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class="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detail-panel-content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&lt;!-- JavaScript: openDetailPanel() 함수에서 동적으로 카드 추가 --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class="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detail-panel-grid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id="</a:t>
            </a:r>
            <a:r>
              <a:rPr lang="ko" sz="8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detail-panel-grid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5" y="884625"/>
            <a:ext cx="1886873" cy="39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425" y="110474"/>
            <a:ext cx="4262774" cy="484252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36838" y="-4506"/>
            <a:ext cx="25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41">
                <a:solidFill>
                  <a:schemeClr val="lt1"/>
                </a:solidFill>
              </a:rPr>
              <a:t>JS</a:t>
            </a:r>
            <a:endParaRPr sz="184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1">
              <a:solidFill>
                <a:schemeClr val="lt1"/>
              </a:solidFill>
            </a:endParaRPr>
          </a:p>
        </p:txBody>
      </p:sp>
      <p:pic>
        <p:nvPicPr>
          <p:cNvPr id="414" name="Google Shape;4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" y="386694"/>
            <a:ext cx="4407477" cy="456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/>
        </p:nvSpPr>
        <p:spPr>
          <a:xfrm>
            <a:off x="3685025" y="1605225"/>
            <a:ext cx="5346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00" lIns="93500" spcFirstLastPara="1" rIns="93500" wrap="square" tIns="9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lt1"/>
                </a:solidFill>
              </a:rPr>
              <a:t>끝~</a:t>
            </a:r>
            <a:endParaRPr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/>
        </p:nvSpPr>
        <p:spPr>
          <a:xfrm>
            <a:off x="47763" y="88376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회원관리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  <p:pic>
        <p:nvPicPr>
          <p:cNvPr id="425" name="Google Shape;4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" y="1219200"/>
            <a:ext cx="4276575" cy="2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 rotWithShape="1">
          <a:blip r:embed="rId4">
            <a:alphaModFix/>
          </a:blip>
          <a:srcRect b="20166" l="0" r="19172" t="0"/>
          <a:stretch/>
        </p:blipFill>
        <p:spPr>
          <a:xfrm>
            <a:off x="47775" y="477900"/>
            <a:ext cx="2971650" cy="6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5" y="1659000"/>
            <a:ext cx="4838433" cy="337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6200" y="210374"/>
            <a:ext cx="4603575" cy="13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/>
        </p:nvSpPr>
        <p:spPr>
          <a:xfrm>
            <a:off x="3533913" y="-21524"/>
            <a:ext cx="22923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175" lIns="84175" spcFirstLastPara="1" rIns="84175" wrap="square" tIns="8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7">
                <a:solidFill>
                  <a:schemeClr val="lt1"/>
                </a:solidFill>
              </a:rPr>
              <a:t>검색 섹션</a:t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7">
              <a:solidFill>
                <a:schemeClr val="lt1"/>
              </a:solidFill>
            </a:endParaRPr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1447" y="1758188"/>
            <a:ext cx="5211424" cy="31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0" y="1421075"/>
            <a:ext cx="7039800" cy="1562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418981" y="1667"/>
            <a:ext cx="2535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-246062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코드설명  - 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검색창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3675938" y="1667"/>
            <a:ext cx="1867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3" type="body"/>
          </p:nvPr>
        </p:nvSpPr>
        <p:spPr>
          <a:xfrm>
            <a:off x="418981" y="226576"/>
            <a:ext cx="5124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119774" y="598725"/>
            <a:ext cx="3413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250" lIns="54500" spcFirstLastPara="1" rIns="54500" wrap="square" tIns="27250">
            <a:spAutoFit/>
          </a:bodyPr>
          <a:lstStyle/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lgun Gothic"/>
              <a:buChar char="-"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코드설명  - </a:t>
            </a: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검색창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7"/>
          <p:cNvSpPr txBox="1"/>
          <p:nvPr>
            <p:ph idx="2" type="body"/>
          </p:nvPr>
        </p:nvSpPr>
        <p:spPr>
          <a:xfrm>
            <a:off x="6094672" y="231197"/>
            <a:ext cx="7380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rPr lang="ko"/>
              <a:t>25.08.22</a:t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0" y="884625"/>
            <a:ext cx="7281300" cy="16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Search Bar Styles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검색창 컨테이너 및 입력 필드 스타일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.search-container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가용 공간을 모두 사용해 넓게 차지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500px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검색바 최대 너비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헤더 내 검색 영역: 좌우에 여백을 주고 상대 위치 지정 (내부 아이콘 배치용)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.search-form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내부 요소(아이콘 등)의 절대 위치 기준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.search-input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0.875rem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1.25rem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0.875rem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3.5rem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왼쪽에 아이콘 자리 확보를 위해 padding-left 증가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연한 보라색 테두리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0.95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약간 투명한 흰색 배경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backdrop-filter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blur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배경 흐림 효과(Glassmorphism)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#2c3e50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0.4s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cubic-bezier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0.23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0.32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포커스 시 부드러운 변화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가벼운 그림자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outline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font-family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'Noto Sans KR'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sans-serif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.search-input::placeholder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플레이스홀더 텍스트 색 (회색)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플레이스홀더 폰트 두께 보통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.search-input:focus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border-color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#667eea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포커스 시 테두리를 보라색으로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배경을 완전 흰색으로 (불투명)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포커스 시 그림자 강화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-2px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포커스 시 입력창을 살짝 위로 올려 강조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.search-icon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1.25rem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-50%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아이콘을 입력 필드의 세로 가운데 정렬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linear-gradient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135deg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#667eea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#764ba2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동그란 아이콘 배경 그라데이션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0.3s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ease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pointer-events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아이콘 영역 클릭 등 이벤트 무시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.search-icon::before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'🔍'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돋보기 이모지 사용 (유니코드)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grayscale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invert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이모지를 흰색으로 보이게 필터 적용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.search-input:focus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.search-icon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-50%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포커스 시 아이콘 살짝 확대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포커스 시 아이콘 주위에 그림자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.search-button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-50%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검색 버튼을 입력창 오른쪽 중앙에 위치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linear-gradient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135deg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#667eea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#764ba2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보라색 그라데이션 배경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600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0.9rem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cursor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pointer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0.3s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ease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.search-button:hover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-50%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-2px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호버 시 버튼을 살짝 위로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/* 호버 시 그림자 강화 */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D7BA7D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669000" y="1051125"/>
            <a:ext cx="47787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"search-container"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"search-form"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onsubmit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" sz="9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handleSearch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)"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"search-input"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"건강용품, 마사지기, 보조식품 검색..."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"search-input"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"search-icon"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ko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ko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"search-button"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검색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ko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ko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ko" sz="9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ko" sz="950">
                <a:solidFill>
                  <a:srgbClr val="80808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80808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500" y="598725"/>
            <a:ext cx="3326900" cy="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3871350" y="-520350"/>
            <a:ext cx="7247400" cy="12693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418981" y="1667"/>
            <a:ext cx="25359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-246062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-"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코드설명  - </a:t>
            </a: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상세페이지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18"/>
          <p:cNvSpPr txBox="1"/>
          <p:nvPr>
            <p:ph idx="2" type="body"/>
          </p:nvPr>
        </p:nvSpPr>
        <p:spPr>
          <a:xfrm>
            <a:off x="3675938" y="1667"/>
            <a:ext cx="1867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>
            <p:ph idx="3" type="body"/>
          </p:nvPr>
        </p:nvSpPr>
        <p:spPr>
          <a:xfrm>
            <a:off x="418981" y="226576"/>
            <a:ext cx="5124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119774" y="598725"/>
            <a:ext cx="3413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250" lIns="54500" spcFirstLastPara="1" rIns="54500" wrap="square" tIns="27250">
            <a:spAutoFit/>
          </a:bodyPr>
          <a:lstStyle/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lgun Gothic"/>
              <a:buChar char="-"/>
            </a:pP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코드설명  - </a:t>
            </a:r>
            <a:r>
              <a:rPr b="1"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상세페이지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 txBox="1"/>
          <p:nvPr>
            <p:ph idx="2" type="body"/>
          </p:nvPr>
        </p:nvSpPr>
        <p:spPr>
          <a:xfrm>
            <a:off x="6094672" y="231197"/>
            <a:ext cx="7380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</a:pPr>
            <a:r>
              <a:rPr lang="ko"/>
              <a:t>25.08.22</a:t>
            </a:r>
            <a:endParaRPr/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84625"/>
            <a:ext cx="4180549" cy="25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4180550" y="378600"/>
            <a:ext cx="34995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75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productPage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&lt;div class="product-container"&gt;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&lt;div class="product-images loaded"&gt;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&lt;div class="main-image-container"&gt;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&lt;img src="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alt="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class="main-image" id="mainImage"&gt;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&lt;div class="thumbnail-grid"&gt;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&lt;div class="thumbnail active"&gt;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&lt;img src="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alt="상품 이미지 1"&gt;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&lt;div class="product-info loaded"&gt;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&lt;p style="color: #555; font-weight: 600;"&gt;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brand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&lt;h1 class="product-title"&gt;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&lt;p class="product-subtitle"&gt;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&lt;div class="product-price"&gt;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&lt;div class="current-price"&gt;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currentPrice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원&lt;/div&gt;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&lt;div class="product-options"&gt;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colorOptionGroupHTML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&lt;div class="option-group"&gt;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&lt;label class="option-label"&gt;배송 옵션&lt;/label&gt;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&lt;select class="option-select" id="shippingOption"&gt;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&lt;option value="standard"&gt;일반 배송 (무료)&lt;/option&gt;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&lt;option value="express"&gt;익일 배송 (+3,000원)&lt;/option&gt;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&lt;/select&gt;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&lt;div class="option-group"&gt;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&lt;label class="option-label"&gt;수량&lt;/label&gt;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&lt;div class="quantity-input"&gt;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&lt;button class="quantity-btn" onclick="changeQuantity(-1)"&gt;-&lt;/button&gt;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&lt;input type="number" class="quantity-value" id="quantity" value="1" min="1" readonly&gt;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&lt;button class="quantity-btn" onclick="changeQuantity(1)"&gt;+&lt;/button&gt;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&lt;div class="total-price"&gt;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&lt;span class="total-label"&gt;총 결제금액&lt;/span&gt;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&lt;span class="total-amount" id="totalPrice"&gt;&lt;/span&gt;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&lt;div class="action-buttons"&gt;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&lt;button class="btn btn-cart" onclick="addToCart()"&gt;🛒 장바구니&lt;/button&gt;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&lt;a href="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7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ko" sz="7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target="_blank" class="btn btn-buy"&gt;💳 바로구매&lt;/a&gt;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&lt;/div&gt;</a:t>
            </a:r>
            <a:endParaRPr sz="7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&lt;/div&gt;`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setupEventListeners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7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ko" sz="7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updateTotalPrice</a:t>
            </a: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7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7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636000" y="519600"/>
            <a:ext cx="33555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.product-container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grid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grid-template-columns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1fr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1fr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gap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.product-images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.product-info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opacity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opacity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0.5s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ease-in-out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.product-images.loaded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.product-info.loaded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opacity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.main-image-container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16px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overflow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hidden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#f8f9fa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30px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aspect-ratio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.main-image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object-fit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cover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transform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0.3s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ease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.main-image:hover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1.05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.thumbnail-grid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grid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grid-template-columns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repeat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1fr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gap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0.8rem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.thumbnail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aspect-ratio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overflow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hidden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cursor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pointer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transparent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#f8f9fa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.thumbnail:hover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.thumbnail.active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border-color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#667eea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-2px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15px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102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126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234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.thumbnail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100%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object-fit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cover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.product-info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gap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1.2rem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.product-title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700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line-height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1.3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.product-subtitle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1.1rem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#666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.product-price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gap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0.5rem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.current-price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2.2rem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800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#667eea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.product-options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.total-price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8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.action-buttons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ko" sz="8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gap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8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1.5rem</a:t>
            </a:r>
            <a:r>
              <a:rPr lang="ko" sz="8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8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메인 - Background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63224"/>
            <a:ext cx="4571999" cy="341568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484594" y="1945272"/>
            <a:ext cx="2489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4">
            <a:alphaModFix/>
          </a:blip>
          <a:srcRect b="0" l="0" r="30862" t="-7770"/>
          <a:stretch/>
        </p:blipFill>
        <p:spPr>
          <a:xfrm>
            <a:off x="552234" y="899700"/>
            <a:ext cx="3111501" cy="8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484594" y="573672"/>
            <a:ext cx="2489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</a:rPr>
              <a:t>HTML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234" y="2350075"/>
            <a:ext cx="2654525" cy="25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3988633" y="3545472"/>
            <a:ext cx="2489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애니메이션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6">
            <a:alphaModFix/>
          </a:blip>
          <a:srcRect b="22839" l="0" r="0" t="0"/>
          <a:stretch/>
        </p:blipFill>
        <p:spPr>
          <a:xfrm>
            <a:off x="4114800" y="3919776"/>
            <a:ext cx="3809976" cy="11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- “hero-content”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103594" y="2859672"/>
            <a:ext cx="2489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113469" y="1350497"/>
            <a:ext cx="2489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HTML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25" y="1747409"/>
            <a:ext cx="8839199" cy="119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4">
            <a:alphaModFix/>
          </a:blip>
          <a:srcRect b="38710" l="0" r="0" t="0"/>
          <a:stretch/>
        </p:blipFill>
        <p:spPr>
          <a:xfrm>
            <a:off x="5072975" y="3632050"/>
            <a:ext cx="3918625" cy="13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5">
            <a:alphaModFix/>
          </a:blip>
          <a:srcRect b="24941" l="0" r="0" t="0"/>
          <a:stretch/>
        </p:blipFill>
        <p:spPr>
          <a:xfrm>
            <a:off x="76200" y="3206475"/>
            <a:ext cx="4819500" cy="180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9850" y="335900"/>
            <a:ext cx="6532210" cy="11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250" y="2819100"/>
            <a:ext cx="2781900" cy="12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“user-guide”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27394" y="2402472"/>
            <a:ext cx="2489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47199" y="614600"/>
            <a:ext cx="2199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00" lIns="80800" spcFirstLastPara="1" rIns="80800" wrap="square" tIns="8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90">
                <a:solidFill>
                  <a:schemeClr val="lt1"/>
                </a:solidFill>
              </a:rPr>
              <a:t>HTML</a:t>
            </a:r>
            <a:endParaRPr sz="159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0">
              <a:solidFill>
                <a:schemeClr val="lt1"/>
              </a:solidFill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 b="65189" l="0" r="0" t="0"/>
          <a:stretch/>
        </p:blipFill>
        <p:spPr>
          <a:xfrm>
            <a:off x="5622250" y="206323"/>
            <a:ext cx="3521751" cy="23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7" y="989904"/>
            <a:ext cx="5347976" cy="140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50" y="3041049"/>
            <a:ext cx="4419600" cy="174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4600" y="3798075"/>
            <a:ext cx="2489400" cy="120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47200" y="1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메인 - “body-parts-stack”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47194" y="2905472"/>
            <a:ext cx="2489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47199" y="614600"/>
            <a:ext cx="2199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00" lIns="80800" spcFirstLastPara="1" rIns="80800" wrap="square" tIns="8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90">
                <a:solidFill>
                  <a:schemeClr val="lt1"/>
                </a:solidFill>
              </a:rPr>
              <a:t>HTML</a:t>
            </a:r>
            <a:endParaRPr sz="159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0">
              <a:solidFill>
                <a:schemeClr val="lt1"/>
              </a:solidFill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9586" l="9998" r="64265" t="30457"/>
          <a:stretch/>
        </p:blipFill>
        <p:spPr>
          <a:xfrm>
            <a:off x="7016199" y="118099"/>
            <a:ext cx="1844700" cy="32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623322"/>
            <a:ext cx="5683280" cy="216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775" y="3480872"/>
            <a:ext cx="5045216" cy="166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6" y="3292600"/>
            <a:ext cx="3888200" cy="1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